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307" r:id="rId3"/>
    <p:sldId id="30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E2B95DFD-2360-445D-AD77-BE92FB678AC4}">
          <p14:sldIdLst>
            <p14:sldId id="256"/>
            <p14:sldId id="307"/>
            <p14:sldId id="308"/>
            <p14:sldId id="309"/>
            <p14:sldId id="310"/>
            <p14:sldId id="311"/>
            <p14:sldId id="312"/>
            <p14:sldId id="313"/>
            <p14:sldId id="314"/>
            <p14:sldId id="315"/>
            <p14:sldId id="316"/>
            <p14:sldId id="317"/>
            <p14:sldId id="318"/>
            <p14:sldId id="319"/>
            <p14:sldId id="320"/>
            <p14:sldId id="32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11" d="100"/>
          <a:sy n="111" d="100"/>
        </p:scale>
        <p:origin x="5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12/13/2018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646981"/>
            <a:ext cx="7766936" cy="3403855"/>
          </a:xfrm>
        </p:spPr>
        <p:txBody>
          <a:bodyPr/>
          <a:lstStyle/>
          <a:p>
            <a:r>
              <a:rPr lang="sr-Cyrl-BA" dirty="0" smtClean="0"/>
              <a:t>Систем заштите и спасавања у природним катастрофама </a:t>
            </a:r>
            <a:endParaRPr lang="en-US" dirty="0"/>
          </a:p>
        </p:txBody>
      </p:sp>
      <p:sp>
        <p:nvSpPr>
          <p:cNvPr id="3" name="Subtitle 2"/>
          <p:cNvSpPr>
            <a:spLocks noGrp="1"/>
          </p:cNvSpPr>
          <p:nvPr>
            <p:ph type="subTitle" idx="1"/>
          </p:nvPr>
        </p:nvSpPr>
        <p:spPr>
          <a:xfrm>
            <a:off x="1507067" y="4050833"/>
            <a:ext cx="7766936" cy="2022163"/>
          </a:xfrm>
        </p:spPr>
        <p:txBody>
          <a:bodyPr>
            <a:normAutofit/>
          </a:bodyPr>
          <a:lstStyle/>
          <a:p>
            <a:r>
              <a:rPr lang="sr-Cyrl-BA" sz="3200" b="1" dirty="0"/>
              <a:t>3</a:t>
            </a:r>
            <a:r>
              <a:rPr lang="sr-Cyrl-BA" sz="3200" b="1" dirty="0" smtClean="0"/>
              <a:t>.Врсте природних катастрофа</a:t>
            </a:r>
            <a:endParaRPr lang="sr-Latn-BA" sz="3200" b="1" dirty="0" smtClean="0"/>
          </a:p>
          <a:p>
            <a:r>
              <a:rPr lang="sr-Cyrl-BA" sz="3200" b="1" dirty="0" smtClean="0"/>
              <a:t>(Хидросферске катастрофе)</a:t>
            </a:r>
            <a:endParaRPr lang="en-US" sz="3200" b="1" dirty="0"/>
          </a:p>
        </p:txBody>
      </p:sp>
    </p:spTree>
    <p:extLst>
      <p:ext uri="{BB962C8B-B14F-4D97-AF65-F5344CB8AC3E}">
        <p14:creationId xmlns:p14="http://schemas.microsoft.com/office/powerpoint/2010/main" val="5662974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36431"/>
            <a:ext cx="9890024" cy="6418052"/>
          </a:xfrm>
        </p:spPr>
        <p:txBody>
          <a:bodyPr>
            <a:noAutofit/>
          </a:bodyPr>
          <a:lstStyle/>
          <a:p>
            <a:r>
              <a:rPr lang="sr-Latn-RS" sz="2000" dirty="0"/>
              <a:t>Људска патња током поплаве услед цунамија може бити огромна: људи су захваћени са другим крхотинама у струји коју је изазвао цунами при брзинам до 60 километара на час што довди до утапања услед вишеструких повреда као што су поломљене кости, посекотине, огреботине, убоди и нагњечени телесни органи.</a:t>
            </a:r>
            <a:endParaRPr lang="en-US" sz="2000" dirty="0"/>
          </a:p>
          <a:p>
            <a:r>
              <a:rPr lang="sr-Latn-RS" sz="2000" dirty="0"/>
              <a:t>Током последњих 100 година, око пет цунамија се деси сваке године, од којих један изазове страдање и </a:t>
            </a:r>
            <a:r>
              <a:rPr lang="sr-Latn-RS" sz="2000" dirty="0" smtClean="0"/>
              <a:t>уништење</a:t>
            </a:r>
            <a:r>
              <a:rPr lang="sr-Cyrl-BA" sz="2000" dirty="0" smtClean="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5894" y="3096884"/>
            <a:ext cx="7211683" cy="3657599"/>
          </a:xfrm>
          <a:prstGeom prst="rect">
            <a:avLst/>
          </a:prstGeom>
        </p:spPr>
      </p:pic>
    </p:spTree>
    <p:extLst>
      <p:ext uri="{BB962C8B-B14F-4D97-AF65-F5344CB8AC3E}">
        <p14:creationId xmlns:p14="http://schemas.microsoft.com/office/powerpoint/2010/main" val="2265978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728" y="983411"/>
            <a:ext cx="8945594" cy="5727940"/>
          </a:xfrm>
        </p:spPr>
        <p:txBody>
          <a:bodyPr>
            <a:noAutofit/>
          </a:bodyPr>
          <a:lstStyle/>
          <a:p>
            <a:r>
              <a:rPr lang="sr-Latn-RS" sz="2000" dirty="0"/>
              <a:t>Најбоља стратегија ублажавања цунамија је држање људи и критичних објеката даље од области поплаве. Ови ефикасни кораци у стварању отпорности заједнице на цунамије су: 1. Да се произведу мапе ризика како би се идентификовале области подложне потапању од цунамија 2. Да се имплементира и одржи свест/едукативни програм о опасностима од цунамија 3. Да се развију рани системи упозорење како би се упозорили приобални становници да је опасност иманентна (Tanioka &amp; Satake, 1996). На пример, пре цунамија у Јапану 1993. година, становници рибарског места Аонае су предузели ове кораке. Око 1400 особа је било у ризику од умирања од једночасовног цунами напада 12. јула 1993. године који је поплавио село за 15 минута од земљотреса. Након осећаја подрхтавања тла, већина мештана се одмах евакуисала на виши терен. Ова акција је спасила животе 85% становништва у ризику</a:t>
            </a:r>
            <a:r>
              <a:rPr lang="sr-Cyrl-BA" sz="2000" dirty="0"/>
              <a:t>.</a:t>
            </a:r>
            <a:r>
              <a:rPr lang="sr-Latn-RS" sz="2000" dirty="0"/>
              <a:t> </a:t>
            </a:r>
            <a:endParaRPr lang="en-US" sz="2000" dirty="0"/>
          </a:p>
        </p:txBody>
      </p:sp>
    </p:spTree>
    <p:extLst>
      <p:ext uri="{BB962C8B-B14F-4D97-AF65-F5344CB8AC3E}">
        <p14:creationId xmlns:p14="http://schemas.microsoft.com/office/powerpoint/2010/main" val="2256749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241541"/>
            <a:ext cx="8596668" cy="6512942"/>
          </a:xfrm>
        </p:spPr>
        <p:txBody>
          <a:bodyPr>
            <a:normAutofit lnSpcReduction="10000"/>
          </a:bodyPr>
          <a:lstStyle/>
          <a:p>
            <a:endParaRPr lang="sr-Cyrl-BA" dirty="0" smtClean="0"/>
          </a:p>
          <a:p>
            <a:r>
              <a:rPr lang="sr-Latn-RS" sz="2000" dirty="0"/>
              <a:t>Због катастрофалног цунамија 2004. године у Индијском океану на конференцији УН-а у Јапану, јануара 2005. године створен је Међународни програм за рано узбуњивање који затим прелази у Систем за узбуњивање од цунамија у Индијском океану (</a:t>
            </a:r>
            <a:r>
              <a:rPr lang="sr-Latn-CS" sz="2000" dirty="0"/>
              <a:t>Indian Ocean Tsunami Warning System – ICG/IOTWS)</a:t>
            </a:r>
            <a:r>
              <a:rPr lang="sr-Cyrl-BA" sz="2000" dirty="0"/>
              <a:t>.</a:t>
            </a:r>
            <a:r>
              <a:rPr lang="sr-Latn-RS" sz="2000" dirty="0"/>
              <a:t>Овај систем је постао активан и састоји се из 25 сеизмографских станица које примају податке од 26 националних информативних центара за цунами, као и од три дубокоокеанска сензора. </a:t>
            </a:r>
            <a:endParaRPr lang="en-US" sz="2000" dirty="0"/>
          </a:p>
          <a:p>
            <a:pPr marL="0" indent="0">
              <a:buNone/>
            </a:pPr>
            <a:endParaRPr lang="sr-Cyrl-BA" sz="2000" dirty="0"/>
          </a:p>
          <a:p>
            <a:r>
              <a:rPr lang="sr-Latn-RS" sz="2000" dirty="0"/>
              <a:t>Један од међународних напора да се помогне ублажавање опасности од цунамија је  </a:t>
            </a:r>
            <a:r>
              <a:rPr lang="sr-Cyrl-RS" sz="2000" dirty="0"/>
              <a:t>и </a:t>
            </a:r>
            <a:r>
              <a:rPr lang="sr-Latn-RS" sz="2000" dirty="0"/>
              <a:t>Међународни информациони центар за цунамије (ITIC). Овај центар је основан 1965. године под окриљем Међународне океанографске комисије (IOC) при образовној, научној и културној организације Уједињених нација (UNESCO). ITIC надгледа међународне упозоравајуће активности у Пацифичком океану, помаже земљама чланицама да оснују националне системе упозорења, одржавају бибилотеку литературе о цунамијима доступну за научну и општу заједницу, шири образовне материјалне научне извештаје о цунамијима. Рад овог центра се показао корисним за оне који живе дуж пацифичке обале.</a:t>
            </a:r>
            <a:endParaRPr lang="en-US" sz="2000" dirty="0"/>
          </a:p>
          <a:p>
            <a:endParaRPr lang="en-US" dirty="0"/>
          </a:p>
        </p:txBody>
      </p:sp>
    </p:spTree>
    <p:extLst>
      <p:ext uri="{BB962C8B-B14F-4D97-AF65-F5344CB8AC3E}">
        <p14:creationId xmlns:p14="http://schemas.microsoft.com/office/powerpoint/2010/main" val="2935175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112807"/>
            <a:ext cx="8596668" cy="5374257"/>
          </a:xfrm>
        </p:spPr>
        <p:txBody>
          <a:bodyPr/>
          <a:lstStyle/>
          <a:p>
            <a:r>
              <a:rPr lang="sr-Cyrl-RS" dirty="0"/>
              <a:t>). </a:t>
            </a:r>
            <a:r>
              <a:rPr lang="sr-Latn-RS" dirty="0"/>
              <a:t>Посматрано по континентима, највећи број цунамија се догодио у Азији (5</a:t>
            </a:r>
            <a:r>
              <a:rPr lang="sr-Cyrl-RS" dirty="0"/>
              <a:t>5</a:t>
            </a:r>
            <a:r>
              <a:rPr lang="sr-Latn-RS" dirty="0"/>
              <a:t> %), затим следе Америка (2</a:t>
            </a:r>
            <a:r>
              <a:rPr lang="sr-Cyrl-RS" dirty="0"/>
              <a:t>6</a:t>
            </a:r>
            <a:r>
              <a:rPr lang="sr-Latn-RS" dirty="0"/>
              <a:t> %), Европа (1</a:t>
            </a:r>
            <a:r>
              <a:rPr lang="sr-Cyrl-RS" dirty="0"/>
              <a:t>1</a:t>
            </a:r>
            <a:r>
              <a:rPr lang="sr-Latn-RS" dirty="0"/>
              <a:t> %), Африка (</a:t>
            </a:r>
            <a:r>
              <a:rPr lang="sr-Cyrl-RS" dirty="0"/>
              <a:t>5</a:t>
            </a:r>
            <a:r>
              <a:rPr lang="sr-Latn-RS" dirty="0"/>
              <a:t> %) и на крају Океанија (</a:t>
            </a:r>
            <a:r>
              <a:rPr lang="sr-Cyrl-RS" dirty="0"/>
              <a:t>3</a:t>
            </a:r>
            <a:r>
              <a:rPr lang="sr-Latn-RS" dirty="0"/>
              <a:t> </a:t>
            </a:r>
            <a:r>
              <a:rPr lang="sr-Latn-RS" dirty="0" smtClean="0"/>
              <a:t>%)</a:t>
            </a:r>
            <a:r>
              <a:rPr lang="sr-Cyrl-BA" dirty="0" smtClean="0"/>
              <a:t>.</a:t>
            </a:r>
            <a:r>
              <a:rPr lang="sr-Latn-RS" dirty="0" smtClean="0"/>
              <a:t> </a:t>
            </a:r>
            <a:endParaRPr lang="sr-Cyrl-BA" dirty="0" smtClean="0"/>
          </a:p>
          <a:p>
            <a:pPr marL="0" indent="0">
              <a:buNone/>
            </a:pPr>
            <a:r>
              <a:rPr lang="sr-Cyrl-BA" dirty="0"/>
              <a:t> </a:t>
            </a:r>
            <a:r>
              <a:rPr lang="sr-Cyrl-BA" dirty="0" smtClean="0"/>
              <a:t>                                                 </a:t>
            </a:r>
          </a:p>
          <a:p>
            <a:pPr marL="0" indent="0">
              <a:buNone/>
            </a:pPr>
            <a:endParaRPr lang="sr-Cyrl-BA" dirty="0"/>
          </a:p>
          <a:p>
            <a:pPr marL="0" indent="0">
              <a:buNone/>
            </a:pPr>
            <a:endParaRPr lang="sr-Cyrl-BA" dirty="0" smtClean="0"/>
          </a:p>
          <a:p>
            <a:pPr marL="0" indent="0">
              <a:buNone/>
            </a:pPr>
            <a:endParaRPr lang="sr-Cyrl-BA" dirty="0"/>
          </a:p>
          <a:p>
            <a:pPr marL="0" indent="0">
              <a:buNone/>
            </a:pPr>
            <a:r>
              <a:rPr lang="sr-Cyrl-BA" dirty="0" smtClean="0"/>
              <a:t>                                                       </a:t>
            </a:r>
            <a:endParaRPr lang="en-US" dirty="0"/>
          </a:p>
        </p:txBody>
      </p:sp>
      <p:pic>
        <p:nvPicPr>
          <p:cNvPr id="2050"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6476" y="2152740"/>
            <a:ext cx="6119992" cy="42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1603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70937"/>
            <a:ext cx="5093738" cy="5670426"/>
          </a:xfrm>
        </p:spPr>
        <p:txBody>
          <a:bodyPr/>
          <a:lstStyle/>
          <a:p>
            <a:pPr marL="0" indent="0">
              <a:buNone/>
            </a:pPr>
            <a:r>
              <a:rPr lang="sr-Cyrl-BA" dirty="0" smtClean="0"/>
              <a:t>	</a:t>
            </a:r>
            <a:r>
              <a:rPr lang="sr-Cyrl-BA" b="1" dirty="0" smtClean="0"/>
              <a:t>Лавина</a:t>
            </a:r>
          </a:p>
          <a:p>
            <a:pPr marL="0" indent="0">
              <a:buNone/>
            </a:pPr>
            <a:r>
              <a:rPr lang="sr-Latn-RS" sz="2000" dirty="0" smtClean="0"/>
              <a:t>Лавина </a:t>
            </a:r>
            <a:r>
              <a:rPr lang="sr-Latn-RS" sz="2000" dirty="0"/>
              <a:t>под којом се подразумева снежна маса која се обурвава са високих планина сврстана је у хидрo</a:t>
            </a:r>
            <a:r>
              <a:rPr lang="sr-Cyrl-RS" sz="2000" dirty="0"/>
              <a:t>сферске катастрофе </a:t>
            </a:r>
            <a:r>
              <a:rPr lang="sr-Latn-RS" sz="2000" dirty="0"/>
              <a:t>због чињенице да је снег заправо вода у чврстом </a:t>
            </a:r>
            <a:r>
              <a:rPr lang="sr-Latn-RS" sz="2000" dirty="0" smtClean="0"/>
              <a:t>агрегатном</a:t>
            </a:r>
            <a:r>
              <a:rPr lang="sr-Cyrl-BA" sz="2000" dirty="0" smtClean="0"/>
              <a:t>.</a:t>
            </a:r>
            <a:r>
              <a:rPr lang="sr-Latn-RS" sz="2000" dirty="0" smtClean="0"/>
              <a:t> Иако </a:t>
            </a:r>
            <a:r>
              <a:rPr lang="sr-Latn-RS" sz="2000" dirty="0"/>
              <a:t>су последице лавина изузетно тешке, њихова појава је, на сву срећу, везана за мањи број локација. Лавина представља изненадно покретање акумулиране снежне масе низ падину, под утицајем </a:t>
            </a:r>
            <a:r>
              <a:rPr lang="sr-Latn-RS" sz="2000" dirty="0" smtClean="0"/>
              <a:t>гравитације</a:t>
            </a:r>
            <a:r>
              <a:rPr lang="sr-Cyrl-BA" sz="2000" dirty="0" smtClean="0"/>
              <a:t>. </a:t>
            </a:r>
            <a:r>
              <a:rPr lang="sr-Latn-RS" sz="2000" dirty="0" smtClean="0"/>
              <a:t>Карактеристичне </a:t>
            </a:r>
            <a:r>
              <a:rPr lang="sr-Latn-RS" sz="2000" dirty="0"/>
              <a:t>су за планинске пределе, за стрме планинске и долинске стране, на којима се током зимског периода образује снежни покривач различите дебљине. </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9967" y="1927285"/>
            <a:ext cx="5905500" cy="4038600"/>
          </a:xfrm>
          <a:prstGeom prst="rect">
            <a:avLst/>
          </a:prstGeom>
        </p:spPr>
      </p:pic>
    </p:spTree>
    <p:extLst>
      <p:ext uri="{BB962C8B-B14F-4D97-AF65-F5344CB8AC3E}">
        <p14:creationId xmlns:p14="http://schemas.microsoft.com/office/powerpoint/2010/main" val="28604233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1925" y="0"/>
            <a:ext cx="5624421" cy="6858000"/>
          </a:xfrm>
        </p:spPr>
        <p:txBody>
          <a:bodyPr>
            <a:noAutofit/>
          </a:bodyPr>
          <a:lstStyle/>
          <a:p>
            <a:r>
              <a:rPr lang="sr-Latn-RS" dirty="0"/>
              <a:t>У планинским пределима, оне представљају најзначајнију природну </a:t>
            </a:r>
            <a:r>
              <a:rPr lang="sr-Cyrl-RS" dirty="0"/>
              <a:t>катастрофу</a:t>
            </a:r>
            <a:r>
              <a:rPr lang="sr-Latn-RS" dirty="0"/>
              <a:t> која представља опасност за становништво и материјална </a:t>
            </a:r>
            <a:r>
              <a:rPr lang="sr-Latn-RS" dirty="0" smtClean="0"/>
              <a:t>добра</a:t>
            </a:r>
            <a:r>
              <a:rPr lang="sr-Cyrl-BA" dirty="0" smtClean="0"/>
              <a:t>.</a:t>
            </a:r>
          </a:p>
          <a:p>
            <a:r>
              <a:rPr lang="sr-Latn-RS" dirty="0"/>
              <a:t>Лавине </a:t>
            </a:r>
            <a:r>
              <a:rPr lang="sr-Cyrl-RS" dirty="0"/>
              <a:t>типа ,,</a:t>
            </a:r>
            <a:r>
              <a:rPr lang="sr-Latn-RS" dirty="0"/>
              <a:t>тврда-плоча</a:t>
            </a:r>
            <a:r>
              <a:rPr lang="sr-Cyrl-RS" dirty="0"/>
              <a:t>“</a:t>
            </a:r>
            <a:r>
              <a:rPr lang="sr-Latn-RS" dirty="0"/>
              <a:t> се развија од старог снега који се набија и слеже у дужем временском периоду. Лавина типа тврда-плоча започиње када се горњи слој снега разбије, узрокујући тако да се комади леда величине аутомобила спуштају са планине брзином од 50 до 80 km на сат. Понекад тврде наслаге снега помоћу ветра формирају врсту таласа дебљине 9 m која виси неких 6 m ван ивице литице. Ово може бити смртоносно за скијаше који мисле да се налазе на сигурном, чврстом снегу. </a:t>
            </a:r>
            <a:endParaRPr lang="sr-Cyrl-BA" dirty="0" smtClean="0"/>
          </a:p>
          <a:p>
            <a:r>
              <a:rPr lang="sr-Latn-RS" dirty="0"/>
              <a:t>Влажна лавина  настаје обично за време ведрих дана без облака и то обично у пролеће када снег мекша под утицајем кише. Пошто веза између молекула вода у снегу слаби, снег може почети да клизи са читаве косине. Лавина овог типа помера се спорије, пузећи брзином од око 10 до 15 km на сат, носећи са собом велико камење, дрвеће и земљу. </a:t>
            </a:r>
            <a:endParaRPr lang="sr-Cyrl-BA"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6346" y="914400"/>
            <a:ext cx="5865963" cy="5029200"/>
          </a:xfrm>
          <a:prstGeom prst="rect">
            <a:avLst/>
          </a:prstGeom>
        </p:spPr>
      </p:pic>
    </p:spTree>
    <p:extLst>
      <p:ext uri="{BB962C8B-B14F-4D97-AF65-F5344CB8AC3E}">
        <p14:creationId xmlns:p14="http://schemas.microsoft.com/office/powerpoint/2010/main" val="30346719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224287"/>
            <a:ext cx="5395663" cy="6374921"/>
          </a:xfrm>
        </p:spPr>
        <p:txBody>
          <a:bodyPr>
            <a:normAutofit/>
          </a:bodyPr>
          <a:lstStyle/>
          <a:p>
            <a:r>
              <a:rPr lang="sr-Latn-RS" dirty="0"/>
              <a:t>Феномен сличан лавини јесу глечери или ледена лавина. Глечери су огромне ледене плоче које се образују у хладним областима. Они се низбрдо крећу веома споро. Пошто је њихово кретање предвидљиво, они ретко узрокују веће повреде или оштећења. </a:t>
            </a:r>
            <a:endParaRPr lang="sr-Cyrl-BA" dirty="0" smtClean="0"/>
          </a:p>
          <a:p>
            <a:r>
              <a:rPr lang="sr-Latn-RS" dirty="0" smtClean="0"/>
              <a:t>Међутим</a:t>
            </a:r>
            <a:r>
              <a:rPr lang="sr-Latn-RS" dirty="0"/>
              <a:t>, једну од највећих несрећа у историји проузроковали су управо глечери у Светој Долини (Перу) 10. јануара 1962. године. У вечерњим сатима тога дана, тачније у 18 сати и 13 минута примећен је бели облак како се спушта низ падине 6.000 метара високе планине Девадо де Хускаран, друге по висини од јужноамеричких Анда. Одваљено парче леденог покривача дебљине 54 метара и дужине преко 800 метара (2 пута већи од Емпајер Стејт Билдинга у Њујорку), тежине 4 милиона тона носило је са собом земљу, камење и огромне стене брзином од близу 70 km на сат. Снегом је затрпано 7 </a:t>
            </a:r>
            <a:r>
              <a:rPr lang="sr-Latn-RS" dirty="0" smtClean="0"/>
              <a:t>села</a:t>
            </a:r>
            <a:r>
              <a:rPr lang="sr-Cyrl-BA" dirty="0" smtClean="0"/>
              <a:t>. </a:t>
            </a:r>
            <a:r>
              <a:rPr lang="sr-Latn-RS" dirty="0" smtClean="0"/>
              <a:t>У </a:t>
            </a:r>
            <a:r>
              <a:rPr lang="sr-Latn-RS" dirty="0"/>
              <a:t>рушевинама је смрт нашло око 4000 људи.</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2996" y="3321170"/>
            <a:ext cx="5986732" cy="3278038"/>
          </a:xfrm>
          <a:prstGeom prst="rect">
            <a:avLst/>
          </a:prstGeom>
        </p:spPr>
      </p:pic>
    </p:spTree>
    <p:extLst>
      <p:ext uri="{BB962C8B-B14F-4D97-AF65-F5344CB8AC3E}">
        <p14:creationId xmlns:p14="http://schemas.microsoft.com/office/powerpoint/2010/main" val="3304517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405442"/>
            <a:ext cx="5654456" cy="6452557"/>
          </a:xfrm>
        </p:spPr>
        <p:txBody>
          <a:bodyPr>
            <a:noAutofit/>
          </a:bodyPr>
          <a:lstStyle/>
          <a:p>
            <a:pPr marL="0" indent="0">
              <a:buNone/>
            </a:pPr>
            <a:r>
              <a:rPr lang="sr-Cyrl-RS" sz="2000" b="1" dirty="0"/>
              <a:t>Хидросферске </a:t>
            </a:r>
            <a:r>
              <a:rPr lang="sr-Cyrl-RS" sz="2000" b="1" dirty="0" smtClean="0"/>
              <a:t>катастрофе</a:t>
            </a:r>
          </a:p>
          <a:p>
            <a:pPr marL="0" indent="0">
              <a:buNone/>
            </a:pPr>
            <a:r>
              <a:rPr lang="sr-Latn-RS" sz="2000" dirty="0" smtClean="0"/>
              <a:t>У </a:t>
            </a:r>
            <a:r>
              <a:rPr lang="sr-Cyrl-RS" sz="2000" dirty="0"/>
              <a:t>хидросферске катастрофе</a:t>
            </a:r>
            <a:r>
              <a:rPr lang="sr-Latn-RS" sz="2000" dirty="0"/>
              <a:t> сврставају се </a:t>
            </a:r>
            <a:r>
              <a:rPr lang="sr-Cyrl-RS" sz="2000" dirty="0"/>
              <a:t>катастрофе настале деловањем разорорних утицаја воде</a:t>
            </a:r>
            <a:r>
              <a:rPr lang="sr-Latn-RS" sz="2000" dirty="0"/>
              <a:t>. </a:t>
            </a:r>
            <a:r>
              <a:rPr lang="sr-Cyrl-RS" sz="2000" dirty="0"/>
              <a:t>Сходно томе, у њих спадају поплаве, цунами и лавине. </a:t>
            </a:r>
            <a:endParaRPr lang="sr-Cyrl-RS" sz="2000" dirty="0" smtClean="0"/>
          </a:p>
          <a:p>
            <a:pPr marL="0" indent="0">
              <a:buNone/>
            </a:pPr>
            <a:r>
              <a:rPr lang="sr-Cyrl-RS" sz="2000" b="1" i="1" dirty="0" smtClean="0"/>
              <a:t>	Поплава</a:t>
            </a:r>
            <a:endParaRPr lang="en-US" sz="2000" b="1" i="1" dirty="0"/>
          </a:p>
          <a:p>
            <a:pPr marL="0" indent="0">
              <a:buNone/>
            </a:pPr>
            <a:r>
              <a:rPr lang="sr-Cyrl-RS" sz="2000" dirty="0"/>
              <a:t> </a:t>
            </a:r>
            <a:r>
              <a:rPr lang="sr-Latn-RS" sz="2000" dirty="0" smtClean="0"/>
              <a:t>Поплаве </a:t>
            </a:r>
            <a:r>
              <a:rPr lang="sr-Latn-RS" sz="2000" dirty="0"/>
              <a:t>настају као резултат преливања воде изван природних и вештачких граница, односно када доток воде премашује капацитет природног ретензирања (задржавање) или </a:t>
            </a:r>
            <a:r>
              <a:rPr lang="sr-Latn-RS" sz="2000" dirty="0" smtClean="0"/>
              <a:t>инфилтрације. </a:t>
            </a:r>
            <a:r>
              <a:rPr lang="sr-Latn-RS" sz="2000" dirty="0"/>
              <a:t>На веома великим рекама знање о нивоу воде узводно, обично омогућава да се низводно становништво на време упозори на предстојеће догађаје и предузимање одговарајућих </a:t>
            </a:r>
            <a:r>
              <a:rPr lang="sr-Latn-RS" sz="2000" dirty="0" smtClean="0"/>
              <a:t>активности</a:t>
            </a:r>
            <a:r>
              <a:rPr lang="sr-Cyrl-BA" sz="2000" dirty="0" smtClean="0"/>
              <a:t>. </a:t>
            </a:r>
            <a:r>
              <a:rPr lang="sr-Latn-RS" sz="2000" dirty="0" smtClean="0"/>
              <a:t>На </a:t>
            </a:r>
            <a:r>
              <a:rPr lang="sr-Latn-RS" sz="2000" dirty="0"/>
              <a:t>рекама средње величине, а нарочито на малим потоцима информације ове врсте обично стижту касно</a:t>
            </a:r>
            <a:r>
              <a:rPr lang="sr-Latn-RS" sz="2000" dirty="0" smtClean="0"/>
              <a:t>.</a:t>
            </a:r>
            <a:endParaRPr lang="sr-Cyrl-BA"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6845" y="1992701"/>
            <a:ext cx="5321778" cy="3847381"/>
          </a:xfrm>
          <a:prstGeom prst="rect">
            <a:avLst/>
          </a:prstGeom>
        </p:spPr>
      </p:pic>
    </p:spTree>
    <p:extLst>
      <p:ext uri="{BB962C8B-B14F-4D97-AF65-F5344CB8AC3E}">
        <p14:creationId xmlns:p14="http://schemas.microsoft.com/office/powerpoint/2010/main" val="4124910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3683" y="301925"/>
            <a:ext cx="5969479" cy="6349041"/>
          </a:xfrm>
        </p:spPr>
        <p:txBody>
          <a:bodyPr>
            <a:normAutofit/>
          </a:bodyPr>
          <a:lstStyle/>
          <a:p>
            <a:r>
              <a:rPr lang="sr-Latn-RS" dirty="0"/>
              <a:t>Поплава је врло комплексна појава. </a:t>
            </a:r>
            <a:r>
              <a:rPr lang="sr-Cyrl-RS" dirty="0"/>
              <a:t>Наиме,н</a:t>
            </a:r>
            <a:r>
              <a:rPr lang="sr-Latn-RS" dirty="0"/>
              <a:t>астанак, обим и време трајања природних катастрофа у већини случајева се не може унапред предвидети, али се за извесне појаве, </a:t>
            </a:r>
            <a:r>
              <a:rPr lang="sr-Cyrl-RS" dirty="0"/>
              <a:t>као што су поплаве, </a:t>
            </a:r>
            <a:r>
              <a:rPr lang="sr-Latn-RS" dirty="0"/>
              <a:t>на основу искустава, статистичких података и методе моделовања, а с обзиром на место појаве, може предпоставити да ће до њих доћи</a:t>
            </a:r>
            <a:r>
              <a:rPr lang="sr-Cyrl-BA" dirty="0"/>
              <a:t>.</a:t>
            </a:r>
            <a:r>
              <a:rPr lang="sr-Latn-RS" dirty="0"/>
              <a:t>  </a:t>
            </a:r>
            <a:endParaRPr lang="sr-Cyrl-BA" dirty="0" smtClean="0"/>
          </a:p>
          <a:p>
            <a:r>
              <a:rPr lang="sr-Latn-RS" dirty="0" smtClean="0"/>
              <a:t>Катастрофално </a:t>
            </a:r>
            <a:r>
              <a:rPr lang="sr-Latn-RS" dirty="0"/>
              <a:t>високе воде на једној реци зависе од читавог низа фактора који се међусобно условљавају и допуњују. Њихов утицај на формирање поплавног таласа може бити директан и индиректан (Jaковљевић, 2011)</a:t>
            </a:r>
            <a:r>
              <a:rPr lang="sr-Cyrl-RS" dirty="0"/>
              <a:t>.</a:t>
            </a:r>
            <a:r>
              <a:rPr lang="sr-Latn-RS" dirty="0"/>
              <a:t> Директни узроци поплава. Најчешће су: падавине (киш</a:t>
            </a:r>
            <a:r>
              <a:rPr lang="sr-Cyrl-RS" dirty="0"/>
              <a:t>а </a:t>
            </a:r>
            <a:r>
              <a:rPr lang="sr-Latn-RS" dirty="0"/>
              <a:t>и снег), појава леда на рекама, стање водостаја у време његовог пораста, меандрирање тока, појава клизишта и појава коинциденције великих вода </a:t>
            </a:r>
            <a:r>
              <a:rPr lang="sr-Cyrl-RS" dirty="0"/>
              <a:t>(Gavrilović, 1981). </a:t>
            </a:r>
            <a:r>
              <a:rPr lang="sr-Latn-RS" dirty="0"/>
              <a:t>Највећи значај за образовање поплава имају падавине. Киша одмах доводи до пораста водостаја, а снег тек приликом отапања. </a:t>
            </a:r>
            <a:endParaRPr lang="sr-Cyrl-BA"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8823" y="1777040"/>
            <a:ext cx="5345142" cy="4226945"/>
          </a:xfrm>
          <a:prstGeom prst="rect">
            <a:avLst/>
          </a:prstGeom>
        </p:spPr>
      </p:pic>
    </p:spTree>
    <p:extLst>
      <p:ext uri="{BB962C8B-B14F-4D97-AF65-F5344CB8AC3E}">
        <p14:creationId xmlns:p14="http://schemas.microsoft.com/office/powerpoint/2010/main" val="2167493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4254" y="172528"/>
            <a:ext cx="6991549" cy="4278702"/>
          </a:xfrm>
        </p:spPr>
        <p:txBody>
          <a:bodyPr>
            <a:normAutofit lnSpcReduction="10000"/>
          </a:bodyPr>
          <a:lstStyle/>
          <a:p>
            <a:r>
              <a:rPr lang="sr-Latn-RS" dirty="0"/>
              <a:t>За време изразито хладних зима реке прекрива ледена кора која може достићи дебљину од 20-60 </a:t>
            </a:r>
            <a:r>
              <a:rPr lang="sr-Latn-RS" dirty="0" smtClean="0"/>
              <a:t>cm</a:t>
            </a:r>
            <a:r>
              <a:rPr lang="sr-Cyrl-BA" dirty="0" smtClean="0"/>
              <a:t>.</a:t>
            </a:r>
            <a:r>
              <a:rPr lang="sr-Latn-RS" dirty="0" smtClean="0"/>
              <a:t>Почетком </a:t>
            </a:r>
            <a:r>
              <a:rPr lang="sr-Latn-RS" dirty="0"/>
              <a:t>пролећа када ледене санте крену реком, може доћи до појаве ледене поплаве. Приликом наиласка на неку препреку у речном кориту (мост, спруд) или у великим меандерима санте леда се гомилају и стварају ледени чеп. Због застоја леда баријера постаје све већа и дебља и све више спречава отицање реке. Узводно од леденог чепа, река се ујезерава и плави околне површине и насеља. </a:t>
            </a:r>
            <a:endParaRPr lang="sr-Cyrl-BA" dirty="0" smtClean="0"/>
          </a:p>
          <a:p>
            <a:r>
              <a:rPr lang="sr-Latn-RS" dirty="0"/>
              <a:t>Према главном узроку на нашим просторима могу се издвојити следећи типови поплава: 1. поплаве изазване кишом и отапањем снега</a:t>
            </a:r>
            <a:r>
              <a:rPr lang="sr-Cyrl-RS" dirty="0"/>
              <a:t> ,</a:t>
            </a:r>
            <a:r>
              <a:rPr lang="sr-Latn-RS" dirty="0"/>
              <a:t>2. ледене поплаве</a:t>
            </a:r>
            <a:r>
              <a:rPr lang="sr-Cyrl-RS" dirty="0"/>
              <a:t>,</a:t>
            </a:r>
            <a:r>
              <a:rPr lang="sr-Latn-RS" dirty="0"/>
              <a:t>3. поплаве услед коинциденције високих вода</a:t>
            </a:r>
            <a:r>
              <a:rPr lang="sr-Cyrl-RS" dirty="0"/>
              <a:t>,</a:t>
            </a:r>
            <a:r>
              <a:rPr lang="sr-Latn-RS" dirty="0"/>
              <a:t>4. бујичне поплаве</a:t>
            </a:r>
            <a:r>
              <a:rPr lang="sr-Cyrl-RS" dirty="0"/>
              <a:t>,</a:t>
            </a:r>
            <a:r>
              <a:rPr lang="sr-Latn-RS" dirty="0"/>
              <a:t>5. поплаве изазване клизањем земљишта</a:t>
            </a:r>
            <a:r>
              <a:rPr lang="sr-Cyrl-RS" dirty="0"/>
              <a:t> ,</a:t>
            </a:r>
            <a:r>
              <a:rPr lang="sr-Latn-RS" dirty="0"/>
              <a:t>6. поплаве изазване рушењем </a:t>
            </a:r>
            <a:r>
              <a:rPr lang="sr-Latn-RS" dirty="0" smtClean="0"/>
              <a:t>брана</a:t>
            </a:r>
            <a:r>
              <a:rPr lang="sr-Cyrl-BA" dirty="0" smtClean="0"/>
              <a:t>.</a:t>
            </a:r>
            <a:r>
              <a:rPr lang="sr-Latn-RS" dirty="0" smtClean="0"/>
              <a:t> </a:t>
            </a:r>
            <a:endParaRPr lang="en-US" dirty="0"/>
          </a:p>
        </p:txBody>
      </p:sp>
      <p:sp>
        <p:nvSpPr>
          <p:cNvPr id="5" name="TextBox 4"/>
          <p:cNvSpPr txBox="1"/>
          <p:nvPr/>
        </p:nvSpPr>
        <p:spPr>
          <a:xfrm>
            <a:off x="1716657" y="4796287"/>
            <a:ext cx="4028535" cy="2031325"/>
          </a:xfrm>
          <a:prstGeom prst="rect">
            <a:avLst/>
          </a:prstGeom>
          <a:noFill/>
        </p:spPr>
        <p:txBody>
          <a:bodyPr wrap="square" rtlCol="0">
            <a:spAutoFit/>
          </a:bodyPr>
          <a:lstStyle/>
          <a:p>
            <a:r>
              <a:rPr lang="sr-Latn-RS" dirty="0"/>
              <a:t>Најстрашнија икад забележена поплава догодила се 1931. године на Хоангхоу, а изазвала је смрт између 1 и 3,7 милиона људи. На истој реци, 1938. године поплава је усмртила између 500.000 и 900.000 људи.</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5803" y="1975449"/>
            <a:ext cx="4567327" cy="3809362"/>
          </a:xfrm>
          <a:prstGeom prst="rect">
            <a:avLst/>
          </a:prstGeom>
        </p:spPr>
      </p:pic>
    </p:spTree>
    <p:extLst>
      <p:ext uri="{BB962C8B-B14F-4D97-AF65-F5344CB8AC3E}">
        <p14:creationId xmlns:p14="http://schemas.microsoft.com/office/powerpoint/2010/main" val="3434808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36430"/>
            <a:ext cx="9829640" cy="6443931"/>
          </a:xfrm>
        </p:spPr>
        <p:txBody>
          <a:bodyPr>
            <a:normAutofit lnSpcReduction="10000"/>
          </a:bodyPr>
          <a:lstStyle/>
          <a:p>
            <a:r>
              <a:rPr lang="sr-Latn-RS" dirty="0"/>
              <a:t>Према висини подизања нивоа вода у рекама, димензијама површине поплављеног подручја и величини нанете штете речне поплаве деле се на четири категорије:</a:t>
            </a:r>
            <a:r>
              <a:rPr lang="en-US" dirty="0"/>
              <a:t> </a:t>
            </a:r>
          </a:p>
          <a:p>
            <a:r>
              <a:rPr lang="sr-Latn-RS" dirty="0"/>
              <a:t>Ниске (мале) поплаве запажају се на равничарским рекама и дешавају се на сваких 5 до 10 година. Ове поплаве будући да вода плави мање од 10% пољопривредног земљишта не наносе значајнију материјалну штету и скоро упште не нарушавају ритам живота у насељима.</a:t>
            </a:r>
            <a:endParaRPr lang="en-US" dirty="0"/>
          </a:p>
          <a:p>
            <a:r>
              <a:rPr lang="sr-Latn-RS" dirty="0"/>
              <a:t>Високе поплаве праћене су плављењем сразмерно већих делова речних долина и понекад битно нарушавају привредне делатности и комунални начин живота. У густо насељеним областима високе поплаве неретко намећу потребу делимичне евакуације људи и наносе осетне материјалне и моралне штете. Дешавају се сваких 20 до 25 година и плавц од 10 до 15% пољопривредног земљишта.</a:t>
            </a:r>
            <a:endParaRPr lang="en-US" dirty="0"/>
          </a:p>
          <a:p>
            <a:r>
              <a:rPr lang="sr-Latn-RS" dirty="0"/>
              <a:t>Изванредне (велике) поплаве захватају цели речни базен. Оне паралишу привредну делатност и жестоко нарушавају комунални начин живота, наносе велике материјалне и моралне штете. За време изванредних поплава обилно се јавља потреба за масовном евакуацијом становништва, материјалних и културних добара из насеља као и потреба за заштитом најзначајнијих привредних објеката. Ове поплаве јављају се на сваких 50 до 100 </a:t>
            </a:r>
            <a:r>
              <a:rPr lang="sr-Latn-RS" dirty="0" smtClean="0"/>
              <a:t>година</a:t>
            </a:r>
            <a:r>
              <a:rPr lang="sr-Cyrl-BA" dirty="0"/>
              <a:t>.</a:t>
            </a:r>
            <a:endParaRPr lang="sr-Cyrl-BA" dirty="0" smtClean="0"/>
          </a:p>
          <a:p>
            <a:r>
              <a:rPr lang="sr-Latn-RS" dirty="0"/>
              <a:t>Катастрофалне поплаве изазивају плављења огромних територија у областима једног или неколико речних система. При томе је у зони плављења у потпуности парализована привредна делатност и привремено се мења начин живота у насељима. Ове поплаве праћене су великим материјалним штетама и губицима људских живота, а дешавају се једном у 100 до 200 година или ређе. </a:t>
            </a:r>
            <a:endParaRPr lang="en-US" dirty="0"/>
          </a:p>
        </p:txBody>
      </p:sp>
    </p:spTree>
    <p:extLst>
      <p:ext uri="{BB962C8B-B14F-4D97-AF65-F5344CB8AC3E}">
        <p14:creationId xmlns:p14="http://schemas.microsoft.com/office/powerpoint/2010/main" val="3747114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661" y="77638"/>
            <a:ext cx="11559396" cy="6627959"/>
          </a:xfrm>
        </p:spPr>
        <p:txBody>
          <a:bodyPr>
            <a:normAutofit/>
          </a:bodyPr>
          <a:lstStyle/>
          <a:p>
            <a:r>
              <a:rPr lang="sr-Latn-RS" sz="2000" dirty="0"/>
              <a:t>Због велике брзине формирања и наиласка поплавног таласа, мало је времена за превентивно деловање (практично онемогућена редовна одбрана, већ се одмах ступа у фазу ванредне одбране од поплава), па је мониторинг посебно значајна мера заштите од </a:t>
            </a:r>
            <a:r>
              <a:rPr lang="sr-Cyrl-RS" sz="2000" dirty="0"/>
              <a:t>бу</a:t>
            </a:r>
            <a:r>
              <a:rPr lang="sr-Latn-RS" sz="2000" dirty="0"/>
              <a:t>јичних поплава. Мониторинг подразумева добро развијену технологију даљинске детекције процеса у атмосфери, када се у реалном времену осматрају облачне масе и облаци који условљавају кише великог </a:t>
            </a:r>
            <a:r>
              <a:rPr lang="sr-Latn-RS" sz="2000" dirty="0" smtClean="0"/>
              <a:t>интензитета</a:t>
            </a:r>
            <a:r>
              <a:rPr lang="sr-Cyrl-BA" sz="2000" dirty="0" smtClean="0"/>
              <a:t>.</a:t>
            </a:r>
          </a:p>
          <a:p>
            <a:r>
              <a:rPr lang="sr-Cyrl-RS" sz="2000" dirty="0"/>
              <a:t>За разлику од њих, у условима равнчарских поплава, један од најефикаснијих начина одбране од поплава састоји се у предвиђању великих вода. У наведене сврхе се користе следећи методи: статистичка метода (заснована на статистичкој обради података и рачуну вероватноће), емпиријска (разматра велике воде као функцију површине слива), плувиометријска метода (базирана на одређивању максималних могућих падавина</a:t>
            </a:r>
            <a:r>
              <a:rPr lang="sr-Cyrl-RS" sz="2000" dirty="0" smtClean="0"/>
              <a:t>).</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5449" y="3711965"/>
            <a:ext cx="7384212" cy="2861364"/>
          </a:xfrm>
          <a:prstGeom prst="rect">
            <a:avLst/>
          </a:prstGeom>
        </p:spPr>
      </p:pic>
    </p:spTree>
    <p:extLst>
      <p:ext uri="{BB962C8B-B14F-4D97-AF65-F5344CB8AC3E}">
        <p14:creationId xmlns:p14="http://schemas.microsoft.com/office/powerpoint/2010/main" val="483660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8355" y="155275"/>
            <a:ext cx="8635647" cy="5886087"/>
          </a:xfrm>
        </p:spPr>
        <p:txBody>
          <a:bodyPr>
            <a:normAutofit/>
          </a:bodyPr>
          <a:lstStyle/>
          <a:p>
            <a:r>
              <a:rPr lang="sr-Cyrl-CS" sz="2000" dirty="0"/>
              <a:t>Процентуално посматрано, у периоду од 1900. до 2013. године, у Азији је било 41.14%, Америци 23.32%, Африци 20.03%, Европи 12.41% и Океанији 3.10% поплава. Дакле, уколико се узме у обзир просечна вредност догађања поплава, може се закључити да се у Азији догађају изнад просека, у поређењу са Европом и Океанијом где је тај број испод просека. </a:t>
            </a:r>
            <a:endParaRPr lang="en-US" sz="2000" dirty="0"/>
          </a:p>
        </p:txBody>
      </p:sp>
      <p:pic>
        <p:nvPicPr>
          <p:cNvPr id="1026" name="Picture 16" descr="C:\Users\VladimirC\Desktop\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840" y="2332291"/>
            <a:ext cx="54006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949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19177"/>
            <a:ext cx="10209202" cy="6409427"/>
          </a:xfrm>
        </p:spPr>
        <p:txBody>
          <a:bodyPr/>
          <a:lstStyle/>
          <a:p>
            <a:pPr marL="0" indent="0">
              <a:buNone/>
            </a:pPr>
            <a:r>
              <a:rPr lang="sr-Cyrl-BA" sz="2000" b="1" dirty="0" smtClean="0"/>
              <a:t>	Цунами</a:t>
            </a:r>
          </a:p>
          <a:p>
            <a:pPr marL="0" indent="0">
              <a:buNone/>
            </a:pPr>
            <a:r>
              <a:rPr lang="sr-Latn-RS" sz="2000" dirty="0"/>
              <a:t>Назив цунами је јапанског порекла и описује веома дуг, дубок сеизмички морски талас у луци (Kanamori, 1972). Изазивају га сеизмички поремећаји – приобални земљотреси, вулканске ерупције или подморска клизишта – који дрмају дно океана. За време ових потреса, кора је налик на џиновско весло, које удара воду на месту где је поремећај изазван. Резултат ов</a:t>
            </a:r>
            <a:r>
              <a:rPr lang="sr-Cyrl-RS" sz="2000" dirty="0"/>
              <a:t>их потреса </a:t>
            </a:r>
            <a:r>
              <a:rPr lang="sr-Latn-RS" sz="2000" dirty="0"/>
              <a:t>је дубок талас који досеже од површине мора до његовог дна</a:t>
            </a:r>
            <a:r>
              <a:rPr lang="sr-Cyrl-RS" sz="2000" dirty="0"/>
              <a:t>. </a:t>
            </a:r>
            <a:r>
              <a:rPr lang="sr-Latn-RS" sz="2000" dirty="0"/>
              <a:t>Цунамији су</a:t>
            </a:r>
            <a:r>
              <a:rPr lang="sr-Cyrl-RS" sz="2000" dirty="0"/>
              <a:t>, дакле, </a:t>
            </a:r>
            <a:r>
              <a:rPr lang="sr-Latn-RS" sz="2000" dirty="0"/>
              <a:t>изазвани масивним сменама или померањем воде обично услед кретања морског дна које прати подморске </a:t>
            </a:r>
            <a:r>
              <a:rPr lang="sr-Latn-RS" sz="2000" dirty="0" smtClean="0"/>
              <a:t>земљотресе</a:t>
            </a:r>
            <a:r>
              <a:rPr lang="sr-Cyrl-BA" sz="2000" dirty="0" smtClean="0"/>
              <a:t>.</a:t>
            </a:r>
            <a:endParaRPr lang="sr-Cyrl-BA" sz="2000" dirty="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6509" y="3391878"/>
            <a:ext cx="5852160" cy="2886456"/>
          </a:xfrm>
          <a:prstGeom prst="rect">
            <a:avLst/>
          </a:prstGeom>
        </p:spPr>
      </p:pic>
    </p:spTree>
    <p:extLst>
      <p:ext uri="{BB962C8B-B14F-4D97-AF65-F5344CB8AC3E}">
        <p14:creationId xmlns:p14="http://schemas.microsoft.com/office/powerpoint/2010/main" val="1604183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4586" y="940279"/>
            <a:ext cx="9251671" cy="5221754"/>
          </a:xfrm>
        </p:spPr>
        <p:txBody>
          <a:bodyPr>
            <a:noAutofit/>
          </a:bodyPr>
          <a:lstStyle/>
          <a:p>
            <a:r>
              <a:rPr lang="sr-Latn-RS" sz="2000" dirty="0"/>
              <a:t>Физика самог цунамја чини могућим да стварање енергије земљотреса или другог поремећаја буде раширено преко целог океана и нагомилана на обали у моћним деструктивним силама. Цунами ће се кретати напоље у свим правцима из тачке поремећаја у концентричним круговима, слично круговима који се појављују када се камен баци у воду</a:t>
            </a:r>
            <a:r>
              <a:rPr lang="sr-Latn-RS" sz="2000" dirty="0" smtClean="0"/>
              <a:t>.</a:t>
            </a:r>
            <a:endParaRPr lang="sr-Cyrl-BA" sz="2000" dirty="0" smtClean="0"/>
          </a:p>
          <a:p>
            <a:r>
              <a:rPr lang="sr-Latn-RS" sz="2000" dirty="0"/>
              <a:t>Цунами је углавном генерисан земљотресима, али могу такође бити изазвани другим механизмима који изазивају нагла померање великих количина воде. Ово укључује вулканске ерупције, клизишта или одроне  пад дела вулкана и удари астероида(Bryant, 2014).</a:t>
            </a:r>
            <a:endParaRPr lang="en-US" sz="2000" dirty="0"/>
          </a:p>
          <a:p>
            <a:r>
              <a:rPr lang="sr-Latn-RS" sz="2000" dirty="0"/>
              <a:t> 	Најсмртоноснији од свих таласа</a:t>
            </a:r>
            <a:r>
              <a:rPr lang="sr-Cyrl-RS" sz="2000" dirty="0"/>
              <a:t>, цунами м</a:t>
            </a:r>
            <a:r>
              <a:rPr lang="sr-Latn-RS" sz="2000" dirty="0"/>
              <a:t>огу да путују брзинама од 950 км/час и када дођу од обале </a:t>
            </a:r>
            <a:r>
              <a:rPr lang="sr-Cyrl-RS" sz="2000" dirty="0"/>
              <a:t>и </a:t>
            </a:r>
            <a:r>
              <a:rPr lang="sr-Latn-RS" sz="2000" dirty="0"/>
              <a:t>могу бити високи 30 метара (V. V. Titov et al., 2005). Цунами не може да буде само један талас него ланац талас</a:t>
            </a:r>
            <a:r>
              <a:rPr lang="sr-Cyrl-RS" sz="2000" dirty="0"/>
              <a:t>а,</a:t>
            </a:r>
            <a:r>
              <a:rPr lang="sr-Latn-RS" sz="2000" dirty="0"/>
              <a:t> а први је ретко највећи. Масивни зидови воде могу да запљусну обалу на неколико сати, скидајући песак са плажа и чупајући дрвеће и вегетацију.</a:t>
            </a:r>
            <a:endParaRPr lang="en-US" sz="2000" dirty="0"/>
          </a:p>
        </p:txBody>
      </p:sp>
    </p:spTree>
    <p:extLst>
      <p:ext uri="{BB962C8B-B14F-4D97-AF65-F5344CB8AC3E}">
        <p14:creationId xmlns:p14="http://schemas.microsoft.com/office/powerpoint/2010/main" val="5639072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543</TotalTime>
  <Words>1716</Words>
  <Application>Microsoft Office PowerPoint</Application>
  <PresentationFormat>Widescreen</PresentationFormat>
  <Paragraphs>45</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Trebuchet MS</vt:lpstr>
      <vt:lpstr>Wingdings 3</vt:lpstr>
      <vt:lpstr>Facet</vt:lpstr>
      <vt:lpstr>Систем заштите и спасавања у природним катастрофама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FBN</dc:creator>
  <cp:lastModifiedBy>Windows User</cp:lastModifiedBy>
  <cp:revision>64</cp:revision>
  <dcterms:created xsi:type="dcterms:W3CDTF">2018-12-01T22:33:48Z</dcterms:created>
  <dcterms:modified xsi:type="dcterms:W3CDTF">2018-12-13T11:56:15Z</dcterms:modified>
</cp:coreProperties>
</file>